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6"/>
  </p:notesMasterIdLst>
  <p:handoutMasterIdLst>
    <p:handoutMasterId r:id="rId37"/>
  </p:handoutMasterIdLst>
  <p:sldIdLst>
    <p:sldId id="402" r:id="rId3"/>
    <p:sldId id="465" r:id="rId4"/>
    <p:sldId id="466" r:id="rId5"/>
    <p:sldId id="467" r:id="rId6"/>
    <p:sldId id="468" r:id="rId7"/>
    <p:sldId id="501" r:id="rId8"/>
    <p:sldId id="502" r:id="rId9"/>
    <p:sldId id="471" r:id="rId10"/>
    <p:sldId id="472" r:id="rId11"/>
    <p:sldId id="473" r:id="rId12"/>
    <p:sldId id="503" r:id="rId13"/>
    <p:sldId id="475" r:id="rId14"/>
    <p:sldId id="476" r:id="rId15"/>
    <p:sldId id="477" r:id="rId16"/>
    <p:sldId id="489" r:id="rId17"/>
    <p:sldId id="490" r:id="rId18"/>
    <p:sldId id="491" r:id="rId19"/>
    <p:sldId id="492" r:id="rId20"/>
    <p:sldId id="493" r:id="rId21"/>
    <p:sldId id="494" r:id="rId22"/>
    <p:sldId id="480" r:id="rId23"/>
    <p:sldId id="481" r:id="rId24"/>
    <p:sldId id="482" r:id="rId25"/>
    <p:sldId id="495" r:id="rId26"/>
    <p:sldId id="496" r:id="rId27"/>
    <p:sldId id="497" r:id="rId28"/>
    <p:sldId id="499" r:id="rId29"/>
    <p:sldId id="498" r:id="rId30"/>
    <p:sldId id="500" r:id="rId31"/>
    <p:sldId id="464" r:id="rId32"/>
    <p:sldId id="416" r:id="rId33"/>
    <p:sldId id="400" r:id="rId34"/>
    <p:sldId id="399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65"/>
            <p14:sldId id="466"/>
          </p14:sldIdLst>
        </p14:section>
        <p14:section name="AJAX Concepts" id="{8A63B03A-A79A-49E0-A7D1-879E8FBDDFB7}">
          <p14:sldIdLst>
            <p14:sldId id="467"/>
            <p14:sldId id="468"/>
            <p14:sldId id="501"/>
            <p14:sldId id="502"/>
          </p14:sldIdLst>
        </p14:section>
        <p14:section name="jQuery AJAX" id="{5AFF0998-53F1-4CA1-9D6E-2D1BD93C283E}">
          <p14:sldIdLst>
            <p14:sldId id="471"/>
            <p14:sldId id="472"/>
            <p14:sldId id="473"/>
            <p14:sldId id="503"/>
            <p14:sldId id="475"/>
            <p14:sldId id="476"/>
            <p14:sldId id="477"/>
          </p14:sldIdLst>
        </p14:section>
        <p14:section name="Firebase" id="{7264B60D-7D08-44F5-B2DB-8C0F3224B4F3}">
          <p14:sldIdLst>
            <p14:sldId id="489"/>
            <p14:sldId id="490"/>
            <p14:sldId id="491"/>
            <p14:sldId id="492"/>
            <p14:sldId id="493"/>
            <p14:sldId id="494"/>
            <p14:sldId id="480"/>
            <p14:sldId id="481"/>
            <p14:sldId id="482"/>
            <p14:sldId id="495"/>
            <p14:sldId id="496"/>
            <p14:sldId id="497"/>
            <p14:sldId id="499"/>
            <p14:sldId id="498"/>
            <p14:sldId id="500"/>
          </p14:sldIdLst>
        </p14:section>
        <p14:section name="Conclusion" id="{10E03AB1-9AA8-4E86-9A64-D741901E50A2}">
          <p14:sldIdLst>
            <p14:sldId id="464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603A14"/>
    <a:srgbClr val="FFF0D9"/>
    <a:srgbClr val="FFA72A"/>
    <a:srgbClr val="F0F5FA"/>
    <a:srgbClr val="1A8AFA"/>
    <a:srgbClr val="0097CC"/>
    <a:srgbClr val="FDFFFF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533" autoAdjust="0"/>
  </p:normalViewPr>
  <p:slideViewPr>
    <p:cSldViewPr>
      <p:cViewPr varScale="1">
        <p:scale>
          <a:sx n="58" d="100"/>
          <a:sy n="58" d="100"/>
        </p:scale>
        <p:origin x="90" y="159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9/26/2019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02740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13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9/26/2019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CORS" TargetMode="External"/><Relationship Id="rId2" Type="http://schemas.openxmlformats.org/officeDocument/2006/relationships/hyperlink" Target="https://developer.mozilla.org/en-US/docs/Web/Security/Same-origin_policy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slide" Target="slide3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slide" Target="slide8.xml"/><Relationship Id="rId9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console.firebase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5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7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javascript-for-front-end" TargetMode="External"/><Relationship Id="rId7" Type="http://schemas.openxmlformats.org/officeDocument/2006/relationships/image" Target="../media/image44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48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0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5.png"/><Relationship Id="rId14" Type="http://schemas.openxmlformats.org/officeDocument/2006/relationships/hyperlink" Target="http://www.telenor.b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788071"/>
          </a:xfrm>
        </p:spPr>
        <p:txBody>
          <a:bodyPr>
            <a:normAutofit/>
          </a:bodyPr>
          <a:lstStyle/>
          <a:p>
            <a:r>
              <a:rPr lang="en-US" dirty="0"/>
              <a:t>AJAX and jQuery AJAX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554117"/>
            <a:ext cx="7910298" cy="1189084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n-US" dirty="0"/>
              <a:t>AJAX Concepts,</a:t>
            </a:r>
            <a:br>
              <a:rPr lang="en-US" dirty="0"/>
            </a:br>
            <a:r>
              <a:rPr lang="en-US" dirty="0"/>
              <a:t>jQuery AJAX: $.ajax(), $.get(), $.post()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2859" y="3731659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436524" y="3228536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for Front-End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5C0249-7131-4591-83D2-B1DE9F5B77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7277" y="4483164"/>
            <a:ext cx="5512412" cy="1503385"/>
          </a:xfrm>
          <a:prstGeom prst="roundRect">
            <a:avLst>
              <a:gd name="adj" fmla="val 2300"/>
            </a:avLst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E9EABF-03CA-4F20-87DC-7E8A8F8BAB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96227">
            <a:off x="6808091" y="37871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1313ED02-75C3-4646-BCAA-50AE2E343BB2}"/>
              </a:ext>
            </a:extLst>
          </p:cNvPr>
          <p:cNvSpPr/>
          <p:nvPr/>
        </p:nvSpPr>
        <p:spPr>
          <a:xfrm rot="159660">
            <a:off x="8090136" y="3692671"/>
            <a:ext cx="3255081" cy="542316"/>
          </a:xfrm>
          <a:custGeom>
            <a:avLst/>
            <a:gdLst>
              <a:gd name="connsiteX0" fmla="*/ 0 w 3226156"/>
              <a:gd name="connsiteY0" fmla="*/ 0 h 418363"/>
              <a:gd name="connsiteX1" fmla="*/ 3226156 w 3226156"/>
              <a:gd name="connsiteY1" fmla="*/ 0 h 418363"/>
              <a:gd name="connsiteX2" fmla="*/ 3226156 w 3226156"/>
              <a:gd name="connsiteY2" fmla="*/ 418363 h 418363"/>
              <a:gd name="connsiteX3" fmla="*/ 0 w 3226156"/>
              <a:gd name="connsiteY3" fmla="*/ 418363 h 418363"/>
              <a:gd name="connsiteX4" fmla="*/ 0 w 3226156"/>
              <a:gd name="connsiteY4" fmla="*/ 0 h 418363"/>
              <a:gd name="connsiteX0" fmla="*/ 79663 w 3226156"/>
              <a:gd name="connsiteY0" fmla="*/ 0 h 452850"/>
              <a:gd name="connsiteX1" fmla="*/ 3226156 w 3226156"/>
              <a:gd name="connsiteY1" fmla="*/ 34487 h 452850"/>
              <a:gd name="connsiteX2" fmla="*/ 3226156 w 3226156"/>
              <a:gd name="connsiteY2" fmla="*/ 452850 h 452850"/>
              <a:gd name="connsiteX3" fmla="*/ 0 w 3226156"/>
              <a:gd name="connsiteY3" fmla="*/ 452850 h 452850"/>
              <a:gd name="connsiteX4" fmla="*/ 79663 w 3226156"/>
              <a:gd name="connsiteY4" fmla="*/ 0 h 452850"/>
              <a:gd name="connsiteX0" fmla="*/ 79663 w 3226156"/>
              <a:gd name="connsiteY0" fmla="*/ 31670 h 484520"/>
              <a:gd name="connsiteX1" fmla="*/ 3226156 w 3226156"/>
              <a:gd name="connsiteY1" fmla="*/ 66157 h 484520"/>
              <a:gd name="connsiteX2" fmla="*/ 3226156 w 3226156"/>
              <a:gd name="connsiteY2" fmla="*/ 484520 h 484520"/>
              <a:gd name="connsiteX3" fmla="*/ 0 w 3226156"/>
              <a:gd name="connsiteY3" fmla="*/ 484520 h 484520"/>
              <a:gd name="connsiteX4" fmla="*/ 79663 w 3226156"/>
              <a:gd name="connsiteY4" fmla="*/ 31670 h 484520"/>
              <a:gd name="connsiteX0" fmla="*/ 79663 w 3226156"/>
              <a:gd name="connsiteY0" fmla="*/ 35177 h 488027"/>
              <a:gd name="connsiteX1" fmla="*/ 3226156 w 3226156"/>
              <a:gd name="connsiteY1" fmla="*/ 69664 h 488027"/>
              <a:gd name="connsiteX2" fmla="*/ 3226156 w 3226156"/>
              <a:gd name="connsiteY2" fmla="*/ 488027 h 488027"/>
              <a:gd name="connsiteX3" fmla="*/ 0 w 3226156"/>
              <a:gd name="connsiteY3" fmla="*/ 488027 h 488027"/>
              <a:gd name="connsiteX4" fmla="*/ 79663 w 3226156"/>
              <a:gd name="connsiteY4" fmla="*/ 35177 h 488027"/>
              <a:gd name="connsiteX0" fmla="*/ 79663 w 3226156"/>
              <a:gd name="connsiteY0" fmla="*/ 22470 h 475320"/>
              <a:gd name="connsiteX1" fmla="*/ 3226156 w 3226156"/>
              <a:gd name="connsiteY1" fmla="*/ 56957 h 475320"/>
              <a:gd name="connsiteX2" fmla="*/ 3226156 w 3226156"/>
              <a:gd name="connsiteY2" fmla="*/ 475320 h 475320"/>
              <a:gd name="connsiteX3" fmla="*/ 0 w 3226156"/>
              <a:gd name="connsiteY3" fmla="*/ 475320 h 475320"/>
              <a:gd name="connsiteX4" fmla="*/ 79663 w 3226156"/>
              <a:gd name="connsiteY4" fmla="*/ 22470 h 475320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0 w 3226156"/>
              <a:gd name="connsiteY3" fmla="*/ 496046 h 496046"/>
              <a:gd name="connsiteX4" fmla="*/ 79663 w 3226156"/>
              <a:gd name="connsiteY4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3196 h 496046"/>
              <a:gd name="connsiteX1" fmla="*/ 3226156 w 3226156"/>
              <a:gd name="connsiteY1" fmla="*/ 77683 h 496046"/>
              <a:gd name="connsiteX2" fmla="*/ 3226156 w 3226156"/>
              <a:gd name="connsiteY2" fmla="*/ 496046 h 496046"/>
              <a:gd name="connsiteX3" fmla="*/ 1446392 w 3226156"/>
              <a:gd name="connsiteY3" fmla="*/ 399842 h 496046"/>
              <a:gd name="connsiteX4" fmla="*/ 0 w 3226156"/>
              <a:gd name="connsiteY4" fmla="*/ 496046 h 496046"/>
              <a:gd name="connsiteX5" fmla="*/ 79663 w 3226156"/>
              <a:gd name="connsiteY5" fmla="*/ 43196 h 496046"/>
              <a:gd name="connsiteX0" fmla="*/ 79663 w 3226156"/>
              <a:gd name="connsiteY0" fmla="*/ 48649 h 501499"/>
              <a:gd name="connsiteX1" fmla="*/ 1538800 w 3226156"/>
              <a:gd name="connsiteY1" fmla="*/ 14131 h 501499"/>
              <a:gd name="connsiteX2" fmla="*/ 3226156 w 3226156"/>
              <a:gd name="connsiteY2" fmla="*/ 83136 h 501499"/>
              <a:gd name="connsiteX3" fmla="*/ 3226156 w 3226156"/>
              <a:gd name="connsiteY3" fmla="*/ 501499 h 501499"/>
              <a:gd name="connsiteX4" fmla="*/ 1446392 w 3226156"/>
              <a:gd name="connsiteY4" fmla="*/ 405295 h 501499"/>
              <a:gd name="connsiteX5" fmla="*/ 0 w 3226156"/>
              <a:gd name="connsiteY5" fmla="*/ 501499 h 501499"/>
              <a:gd name="connsiteX6" fmla="*/ 79663 w 3226156"/>
              <a:gd name="connsiteY6" fmla="*/ 48649 h 50149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60679 h 513529"/>
              <a:gd name="connsiteX1" fmla="*/ 1538800 w 3226156"/>
              <a:gd name="connsiteY1" fmla="*/ 26161 h 513529"/>
              <a:gd name="connsiteX2" fmla="*/ 3226156 w 3226156"/>
              <a:gd name="connsiteY2" fmla="*/ 95166 h 513529"/>
              <a:gd name="connsiteX3" fmla="*/ 3226156 w 3226156"/>
              <a:gd name="connsiteY3" fmla="*/ 513529 h 513529"/>
              <a:gd name="connsiteX4" fmla="*/ 1446392 w 3226156"/>
              <a:gd name="connsiteY4" fmla="*/ 417325 h 513529"/>
              <a:gd name="connsiteX5" fmla="*/ 0 w 3226156"/>
              <a:gd name="connsiteY5" fmla="*/ 513529 h 513529"/>
              <a:gd name="connsiteX6" fmla="*/ 79663 w 3226156"/>
              <a:gd name="connsiteY6" fmla="*/ 60679 h 513529"/>
              <a:gd name="connsiteX0" fmla="*/ 79663 w 3226156"/>
              <a:gd name="connsiteY0" fmla="*/ 76388 h 529238"/>
              <a:gd name="connsiteX1" fmla="*/ 1538800 w 3226156"/>
              <a:gd name="connsiteY1" fmla="*/ 41870 h 529238"/>
              <a:gd name="connsiteX2" fmla="*/ 3226156 w 3226156"/>
              <a:gd name="connsiteY2" fmla="*/ 110875 h 529238"/>
              <a:gd name="connsiteX3" fmla="*/ 3226156 w 3226156"/>
              <a:gd name="connsiteY3" fmla="*/ 529238 h 529238"/>
              <a:gd name="connsiteX4" fmla="*/ 1446392 w 3226156"/>
              <a:gd name="connsiteY4" fmla="*/ 433034 h 529238"/>
              <a:gd name="connsiteX5" fmla="*/ 0 w 3226156"/>
              <a:gd name="connsiteY5" fmla="*/ 529238 h 529238"/>
              <a:gd name="connsiteX6" fmla="*/ 79663 w 3226156"/>
              <a:gd name="connsiteY6" fmla="*/ 76388 h 529238"/>
              <a:gd name="connsiteX0" fmla="*/ 79663 w 3226156"/>
              <a:gd name="connsiteY0" fmla="*/ 62460 h 515310"/>
              <a:gd name="connsiteX1" fmla="*/ 1538800 w 3226156"/>
              <a:gd name="connsiteY1" fmla="*/ 27942 h 515310"/>
              <a:gd name="connsiteX2" fmla="*/ 3226156 w 3226156"/>
              <a:gd name="connsiteY2" fmla="*/ 96947 h 515310"/>
              <a:gd name="connsiteX3" fmla="*/ 3226156 w 3226156"/>
              <a:gd name="connsiteY3" fmla="*/ 515310 h 515310"/>
              <a:gd name="connsiteX4" fmla="*/ 1446392 w 3226156"/>
              <a:gd name="connsiteY4" fmla="*/ 419106 h 515310"/>
              <a:gd name="connsiteX5" fmla="*/ 0 w 3226156"/>
              <a:gd name="connsiteY5" fmla="*/ 515310 h 515310"/>
              <a:gd name="connsiteX6" fmla="*/ 79663 w 3226156"/>
              <a:gd name="connsiteY6" fmla="*/ 62460 h 515310"/>
              <a:gd name="connsiteX0" fmla="*/ 79663 w 3226156"/>
              <a:gd name="connsiteY0" fmla="*/ 60680 h 513530"/>
              <a:gd name="connsiteX1" fmla="*/ 1538800 w 3226156"/>
              <a:gd name="connsiteY1" fmla="*/ 26162 h 513530"/>
              <a:gd name="connsiteX2" fmla="*/ 3226156 w 3226156"/>
              <a:gd name="connsiteY2" fmla="*/ 95167 h 513530"/>
              <a:gd name="connsiteX3" fmla="*/ 3226156 w 3226156"/>
              <a:gd name="connsiteY3" fmla="*/ 513530 h 513530"/>
              <a:gd name="connsiteX4" fmla="*/ 1446392 w 3226156"/>
              <a:gd name="connsiteY4" fmla="*/ 417326 h 513530"/>
              <a:gd name="connsiteX5" fmla="*/ 0 w 3226156"/>
              <a:gd name="connsiteY5" fmla="*/ 513530 h 513530"/>
              <a:gd name="connsiteX6" fmla="*/ 79663 w 3226156"/>
              <a:gd name="connsiteY6" fmla="*/ 60680 h 513530"/>
              <a:gd name="connsiteX0" fmla="*/ 79663 w 3226156"/>
              <a:gd name="connsiteY0" fmla="*/ 60680 h 548018"/>
              <a:gd name="connsiteX1" fmla="*/ 1538800 w 3226156"/>
              <a:gd name="connsiteY1" fmla="*/ 26162 h 548018"/>
              <a:gd name="connsiteX2" fmla="*/ 3226156 w 3226156"/>
              <a:gd name="connsiteY2" fmla="*/ 95167 h 548018"/>
              <a:gd name="connsiteX3" fmla="*/ 3146494 w 3226156"/>
              <a:gd name="connsiteY3" fmla="*/ 548018 h 548018"/>
              <a:gd name="connsiteX4" fmla="*/ 1446392 w 3226156"/>
              <a:gd name="connsiteY4" fmla="*/ 417326 h 548018"/>
              <a:gd name="connsiteX5" fmla="*/ 0 w 3226156"/>
              <a:gd name="connsiteY5" fmla="*/ 513530 h 548018"/>
              <a:gd name="connsiteX6" fmla="*/ 79663 w 3226156"/>
              <a:gd name="connsiteY6" fmla="*/ 60680 h 548018"/>
              <a:gd name="connsiteX0" fmla="*/ 79663 w 3226156"/>
              <a:gd name="connsiteY0" fmla="*/ 60680 h 536354"/>
              <a:gd name="connsiteX1" fmla="*/ 1538800 w 3226156"/>
              <a:gd name="connsiteY1" fmla="*/ 26162 h 536354"/>
              <a:gd name="connsiteX2" fmla="*/ 3226156 w 3226156"/>
              <a:gd name="connsiteY2" fmla="*/ 95167 h 536354"/>
              <a:gd name="connsiteX3" fmla="*/ 3176430 w 3226156"/>
              <a:gd name="connsiteY3" fmla="*/ 536354 h 536354"/>
              <a:gd name="connsiteX4" fmla="*/ 1446392 w 3226156"/>
              <a:gd name="connsiteY4" fmla="*/ 417326 h 536354"/>
              <a:gd name="connsiteX5" fmla="*/ 0 w 3226156"/>
              <a:gd name="connsiteY5" fmla="*/ 513530 h 536354"/>
              <a:gd name="connsiteX6" fmla="*/ 79663 w 3226156"/>
              <a:gd name="connsiteY6" fmla="*/ 60680 h 536354"/>
              <a:gd name="connsiteX0" fmla="*/ 79663 w 3215503"/>
              <a:gd name="connsiteY0" fmla="*/ 60680 h 536354"/>
              <a:gd name="connsiteX1" fmla="*/ 1538800 w 3215503"/>
              <a:gd name="connsiteY1" fmla="*/ 26162 h 536354"/>
              <a:gd name="connsiteX2" fmla="*/ 3215503 w 3215503"/>
              <a:gd name="connsiteY2" fmla="*/ 85525 h 536354"/>
              <a:gd name="connsiteX3" fmla="*/ 3176430 w 3215503"/>
              <a:gd name="connsiteY3" fmla="*/ 536354 h 536354"/>
              <a:gd name="connsiteX4" fmla="*/ 1446392 w 3215503"/>
              <a:gd name="connsiteY4" fmla="*/ 417326 h 536354"/>
              <a:gd name="connsiteX5" fmla="*/ 0 w 3215503"/>
              <a:gd name="connsiteY5" fmla="*/ 513530 h 536354"/>
              <a:gd name="connsiteX6" fmla="*/ 79663 w 3215503"/>
              <a:gd name="connsiteY6" fmla="*/ 60680 h 536354"/>
              <a:gd name="connsiteX0" fmla="*/ 79663 w 3255081"/>
              <a:gd name="connsiteY0" fmla="*/ 66642 h 542316"/>
              <a:gd name="connsiteX1" fmla="*/ 1538800 w 3255081"/>
              <a:gd name="connsiteY1" fmla="*/ 32124 h 542316"/>
              <a:gd name="connsiteX2" fmla="*/ 3255081 w 3255081"/>
              <a:gd name="connsiteY2" fmla="*/ 69170 h 542316"/>
              <a:gd name="connsiteX3" fmla="*/ 3176430 w 3255081"/>
              <a:gd name="connsiteY3" fmla="*/ 542316 h 542316"/>
              <a:gd name="connsiteX4" fmla="*/ 1446392 w 3255081"/>
              <a:gd name="connsiteY4" fmla="*/ 423288 h 542316"/>
              <a:gd name="connsiteX5" fmla="*/ 0 w 3255081"/>
              <a:gd name="connsiteY5" fmla="*/ 519492 h 542316"/>
              <a:gd name="connsiteX6" fmla="*/ 79663 w 3255081"/>
              <a:gd name="connsiteY6" fmla="*/ 66642 h 54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55081" h="542316">
                <a:moveTo>
                  <a:pt x="79663" y="66642"/>
                </a:moveTo>
                <a:cubicBezTo>
                  <a:pt x="337989" y="-11288"/>
                  <a:pt x="1012868" y="-4067"/>
                  <a:pt x="1538800" y="32124"/>
                </a:cubicBezTo>
                <a:cubicBezTo>
                  <a:pt x="2212898" y="-20451"/>
                  <a:pt x="2975715" y="-8760"/>
                  <a:pt x="3255081" y="69170"/>
                </a:cubicBezTo>
                <a:lnTo>
                  <a:pt x="3176430" y="542316"/>
                </a:lnTo>
                <a:cubicBezTo>
                  <a:pt x="2584524" y="537308"/>
                  <a:pt x="2355396" y="463358"/>
                  <a:pt x="1446392" y="423288"/>
                </a:cubicBezTo>
                <a:cubicBezTo>
                  <a:pt x="708553" y="427407"/>
                  <a:pt x="482131" y="487424"/>
                  <a:pt x="0" y="519492"/>
                </a:cubicBezTo>
                <a:lnTo>
                  <a:pt x="79663" y="66642"/>
                </a:lnTo>
                <a:close/>
              </a:path>
            </a:pathLst>
          </a:custGeom>
        </p:spPr>
        <p:txBody>
          <a:bodyPr wrap="none">
            <a:prstTxWarp prst="textCanUp">
              <a:avLst/>
            </a:prstTxWarp>
            <a:spAutoFit/>
          </a:bodyPr>
          <a:lstStyle/>
          <a:p>
            <a:r>
              <a:rPr lang="en-US" sz="3200" b="1" noProof="1">
                <a:ln w="12700" cmpd="sng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XMLHttpRequest</a:t>
            </a:r>
            <a:endParaRPr lang="en-US" sz="3200" b="1" dirty="0">
              <a:ln w="12700" cmpd="sng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95640" y="1643096"/>
            <a:ext cx="10795320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&lt;h1&gt;AJAX jQuery.load()&lt;/h1&gt;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&lt;button onclick="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loadTitle()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 Title&lt;/button&gt;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Solution: jQuery.load()</a:t>
            </a:r>
            <a:endParaRPr lang="en-US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694688" y="4297252"/>
            <a:ext cx="6314124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loadTitle()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('#text')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.load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("text.html");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7085012" y="4297252"/>
            <a:ext cx="4405948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&lt;h1&gt;Voilla!&lt;/h1&gt;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&lt;p&gt;I am a text loaded with AJAX request&lt;/p&gt;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95164" y="1066800"/>
            <a:ext cx="10795320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ajax-load.html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95164" y="3720956"/>
            <a:ext cx="6313648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ajax-load.js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7085012" y="3720956"/>
            <a:ext cx="4405472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text.html</a:t>
            </a:r>
          </a:p>
        </p:txBody>
      </p:sp>
    </p:spTree>
    <p:extLst>
      <p:ext uri="{BB962C8B-B14F-4D97-AF65-F5344CB8AC3E}">
        <p14:creationId xmlns:p14="http://schemas.microsoft.com/office/powerpoint/2010/main" val="221337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Scripts can execute AJAX requests</a:t>
            </a:r>
          </a:p>
          <a:p>
            <a:pPr lvl="1"/>
            <a:r>
              <a:rPr lang="en-US" dirty="0"/>
              <a:t>Either to their </a:t>
            </a:r>
            <a:r>
              <a:rPr lang="en-US" dirty="0">
                <a:solidFill>
                  <a:srgbClr val="F3BE60"/>
                </a:solidFill>
              </a:rPr>
              <a:t>origin</a:t>
            </a:r>
            <a:r>
              <a:rPr lang="en-US" dirty="0"/>
              <a:t> (</a:t>
            </a:r>
            <a:r>
              <a:rPr lang="en-US" dirty="0">
                <a:solidFill>
                  <a:srgbClr val="F3BE60"/>
                </a:solidFill>
                <a:hlinkClick r:id="rId2"/>
              </a:rPr>
              <a:t>same-origin policy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Or when the remote server explicitly allows AJAX calls via </a:t>
            </a:r>
            <a:r>
              <a:rPr lang="en-US" dirty="0">
                <a:solidFill>
                  <a:srgbClr val="F3BE60"/>
                </a:solidFill>
                <a:hlinkClick r:id="rId3"/>
              </a:rPr>
              <a:t>CORS</a:t>
            </a:r>
            <a:endParaRPr lang="en-US" dirty="0">
              <a:solidFill>
                <a:srgbClr val="F3BE6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Errors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52252CC-8179-4E82-9D1C-D9C1BF8F2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" y="3200400"/>
            <a:ext cx="11387222" cy="31616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$(document).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ajaxError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(function(event, req, settings)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$('#text').text(`Error loading data: ${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req.status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(${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req.statusText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})`);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loadTitle()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('#text')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.load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("http://dir.bg");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6A58F60-8510-4933-A217-C06918B15071}"/>
              </a:ext>
            </a:extLst>
          </p:cNvPr>
          <p:cNvSpPr/>
          <p:nvPr/>
        </p:nvSpPr>
        <p:spPr>
          <a:xfrm rot="10800000" flipV="1">
            <a:off x="7313612" y="718020"/>
            <a:ext cx="4483634" cy="1110780"/>
          </a:xfrm>
          <a:prstGeom prst="wedgeRoundRectCallout">
            <a:avLst>
              <a:gd name="adj1" fmla="val -27767"/>
              <a:gd name="adj2" fmla="val 103140"/>
              <a:gd name="adj3" fmla="val 16667"/>
            </a:avLst>
          </a:prstGeom>
          <a:solidFill>
            <a:srgbClr val="603A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Uses a special HTTP header:</a:t>
            </a:r>
          </a:p>
          <a:p>
            <a:pPr algn="ctr"/>
            <a:r>
              <a:rPr lang="en-US" sz="2800" b="1" dirty="0">
                <a:solidFill>
                  <a:srgbClr val="F3BE60"/>
                </a:solidFill>
              </a:rPr>
              <a:t>Access-Control-Allow-Origin</a:t>
            </a:r>
            <a:endParaRPr lang="bg-BG" sz="2800" b="1" dirty="0">
              <a:solidFill>
                <a:srgbClr val="F3BE60"/>
              </a:solidFill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078EC1B8-2C26-46D9-A7B6-CA4441F97439}"/>
              </a:ext>
            </a:extLst>
          </p:cNvPr>
          <p:cNvSpPr/>
          <p:nvPr/>
        </p:nvSpPr>
        <p:spPr>
          <a:xfrm rot="10800000" flipV="1">
            <a:off x="8151812" y="4569056"/>
            <a:ext cx="3645434" cy="1565382"/>
          </a:xfrm>
          <a:prstGeom prst="wedgeRoundRectCallout">
            <a:avLst>
              <a:gd name="adj1" fmla="val 65707"/>
              <a:gd name="adj2" fmla="val 24102"/>
              <a:gd name="adj3" fmla="val 16667"/>
            </a:avLst>
          </a:prstGeom>
          <a:solidFill>
            <a:srgbClr val="603A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This cross-origin AJAX request will fail due to missing CORS headers</a:t>
            </a:r>
            <a:endParaRPr lang="bg-BG" sz="2800" b="1" dirty="0">
              <a:solidFill>
                <a:srgbClr val="F3B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167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Load GitHub Repos with AJAX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332457"/>
            <a:ext cx="10670224" cy="44388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GitHub username: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value="testnakov"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 Repos&lt;/button&gt;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id="repos"&gt;&lt;/ul&gt;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// AJAX call …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560" y="3124200"/>
            <a:ext cx="5995852" cy="3078694"/>
          </a:xfrm>
          <a:prstGeom prst="roundRect">
            <a:avLst>
              <a:gd name="adj" fmla="val 696"/>
            </a:avLst>
          </a:prstGeom>
        </p:spPr>
      </p:pic>
    </p:spTree>
    <p:extLst>
      <p:ext uri="{BB962C8B-B14F-4D97-AF65-F5344CB8AC3E}">
        <p14:creationId xmlns:p14="http://schemas.microsoft.com/office/powerpoint/2010/main" val="4206694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Load GitHub Repos with AJAX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163320"/>
            <a:ext cx="10670224" cy="51929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("#repos").empty();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let url = "https://api.github.com/users/" +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("#username").val() + "/repos";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success: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error: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(respos) { …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991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Load GitHub Repos with AJAX (2)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8188" y="1251475"/>
            <a:ext cx="10670224" cy="46851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repo of respos)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link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').text(repo.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full_name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link.attr('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repo.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html_url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("#repos").append(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').append(link));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("#repos").append(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("&lt;li&gt;Error&lt;/li&gt;"));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3664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58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33544"/>
            <a:ext cx="8938472" cy="820600"/>
          </a:xfrm>
        </p:spPr>
        <p:txBody>
          <a:bodyPr/>
          <a:lstStyle/>
          <a:p>
            <a:r>
              <a:rPr lang="en-US" dirty="0"/>
              <a:t>Firebase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Mobile Back-End as a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ADD737-F437-41AC-97F0-C77975B7D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1219200"/>
            <a:ext cx="2845821" cy="284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90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A30338-CA54-4686-AAB2-C31EE2AE8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0780799" cy="1363479"/>
          </a:xfrm>
        </p:spPr>
        <p:txBody>
          <a:bodyPr>
            <a:normAutofit/>
          </a:bodyPr>
          <a:lstStyle/>
          <a:p>
            <a:r>
              <a:rPr lang="en-US" sz="2800" dirty="0"/>
              <a:t>A web application always has a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Front-End part </a:t>
            </a:r>
            <a:r>
              <a:rPr lang="en-US" sz="2800" dirty="0"/>
              <a:t>and a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Back-End part.</a:t>
            </a:r>
            <a:endParaRPr lang="en-US" sz="2800" dirty="0"/>
          </a:p>
          <a:p>
            <a:pPr lvl="1"/>
            <a:r>
              <a:rPr lang="en-US" sz="2800" dirty="0"/>
              <a:t>Each side may be simulated depending on the application.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9E72D2-B393-450D-99DE-3670C869B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Firebase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2BB6C13-2F68-4DD0-B409-05635088A453}"/>
              </a:ext>
            </a:extLst>
          </p:cNvPr>
          <p:cNvSpPr txBox="1">
            <a:spLocks/>
          </p:cNvSpPr>
          <p:nvPr/>
        </p:nvSpPr>
        <p:spPr>
          <a:xfrm>
            <a:off x="202143" y="2667000"/>
            <a:ext cx="6501870" cy="39542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</a:rPr>
              <a:t>MBaaS</a:t>
            </a:r>
            <a:r>
              <a:rPr lang="en-US" sz="2800" noProof="1"/>
              <a:t> </a:t>
            </a:r>
            <a:r>
              <a:rPr lang="en-US" sz="2800" dirty="0"/>
              <a:t>helps simulate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Back-End</a:t>
            </a:r>
            <a:r>
              <a:rPr lang="en-US" sz="2800" dirty="0"/>
              <a:t> part of an application.</a:t>
            </a:r>
          </a:p>
          <a:p>
            <a:pPr lvl="1"/>
            <a:r>
              <a:rPr lang="en-US" sz="2800" dirty="0"/>
              <a:t>Offers a back-end platform which you can consume.</a:t>
            </a:r>
          </a:p>
          <a:p>
            <a:pPr lvl="1"/>
            <a:r>
              <a:rPr lang="en-US" sz="2800" dirty="0"/>
              <a:t>Offers a data storage service.</a:t>
            </a:r>
          </a:p>
          <a:p>
            <a:pPr lvl="1"/>
            <a:r>
              <a:rPr lang="en-US" sz="2800" dirty="0"/>
              <a:t>Offers implemented functionality and security.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709F98-1CA6-472E-973A-0082CAA91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187" y="4342939"/>
            <a:ext cx="4885762" cy="2076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2DA09F-3BB3-4DD7-8250-596A87916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212" y="1332345"/>
            <a:ext cx="1176337" cy="11763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82F66D-0711-44AF-81CA-FB638DC7A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512" y="2515061"/>
            <a:ext cx="1447800" cy="14195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AA5F45-E1F9-40BA-BCE6-2455C61C6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308" y="2515061"/>
            <a:ext cx="1445908" cy="141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0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414F4C-D86E-43A5-8DA2-AE93FF0FC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FE894-D714-4F36-BCEA-1236058C6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01" y="1151121"/>
            <a:ext cx="11804822" cy="5373881"/>
          </a:xfrm>
        </p:spPr>
        <p:txBody>
          <a:bodyPr/>
          <a:lstStyle/>
          <a:p>
            <a:r>
              <a:rPr lang="en-US" dirty="0"/>
              <a:t>Firebase is a mobile and web application development platform.</a:t>
            </a:r>
          </a:p>
          <a:p>
            <a:r>
              <a:rPr lang="en-US" dirty="0"/>
              <a:t>Offers many services that make application development smooth and easy:</a:t>
            </a:r>
          </a:p>
          <a:p>
            <a:pPr lvl="1"/>
            <a:r>
              <a:rPr lang="en-US" dirty="0"/>
              <a:t>Analytics</a:t>
            </a:r>
          </a:p>
          <a:p>
            <a:pPr lvl="1"/>
            <a:r>
              <a:rPr lang="en-US" dirty="0"/>
              <a:t>Cloud Messaging</a:t>
            </a:r>
          </a:p>
          <a:p>
            <a:pPr lvl="1"/>
            <a:r>
              <a:rPr lang="en-US" dirty="0"/>
              <a:t>Authorization</a:t>
            </a:r>
          </a:p>
          <a:p>
            <a:pPr lvl="1"/>
            <a:r>
              <a:rPr lang="en-US" dirty="0"/>
              <a:t>Database &amp; Storage</a:t>
            </a:r>
          </a:p>
          <a:p>
            <a:pPr lvl="1"/>
            <a:r>
              <a:rPr lang="en-US" dirty="0"/>
              <a:t>Hosting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65E97F-CEF4-4F5C-9EE4-068C2BE3B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Firebase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9AA293-46B9-46B5-A79E-73A8D7E19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12" y="2975725"/>
            <a:ext cx="6651695" cy="335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9736E7-AE1E-42BB-B9ED-DFB5C93BF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080" y="2971800"/>
            <a:ext cx="1888609" cy="17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7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34390"/>
            <a:ext cx="10363200" cy="820600"/>
          </a:xfrm>
        </p:spPr>
        <p:txBody>
          <a:bodyPr/>
          <a:lstStyle/>
          <a:p>
            <a:r>
              <a:rPr lang="en-US" dirty="0"/>
              <a:t>Firebase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/>
              <a:t>Demo. Firebase Playground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399" y="762000"/>
            <a:ext cx="3524026" cy="36375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F5075E-BD6F-4C72-8769-2B24B3306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3011">
            <a:off x="1894798" y="1437927"/>
            <a:ext cx="2285714" cy="2285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233B6A-0517-4EB5-B8C0-672AFD7FF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7267">
            <a:off x="7988549" y="1566747"/>
            <a:ext cx="2285714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90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836160"/>
            <a:ext cx="9832319" cy="820600"/>
          </a:xfrm>
        </p:spPr>
        <p:txBody>
          <a:bodyPr/>
          <a:lstStyle/>
          <a:p>
            <a:r>
              <a:rPr lang="en-US" dirty="0"/>
              <a:t>AJAX - Examples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54968"/>
            <a:ext cx="9832319" cy="688256"/>
          </a:xfrm>
        </p:spPr>
        <p:txBody>
          <a:bodyPr/>
          <a:lstStyle/>
          <a:p>
            <a:r>
              <a:rPr lang="en-US" dirty="0"/>
              <a:t>Using jQuery to Access REST APIs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73" y="1793240"/>
            <a:ext cx="9765573" cy="2663340"/>
          </a:xfrm>
          <a:prstGeom prst="roundRect">
            <a:avLst>
              <a:gd name="adj" fmla="val 2300"/>
            </a:avLst>
          </a:prstGeom>
          <a:ln>
            <a:solidFill>
              <a:srgbClr val="0099CC">
                <a:alpha val="50196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343092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4762597" cy="1110780"/>
          </a:xfrm>
        </p:spPr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D69BBA6B-AD64-4257-A636-3A2BDD2B3E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6744488"/>
                  </p:ext>
                </p:extLst>
              </p:nvPr>
            </p:nvGraphicFramePr>
            <p:xfrm>
              <a:off x="760810" y="1371599"/>
              <a:ext cx="3962003" cy="2229207"/>
            </p:xfrm>
            <a:graphic>
              <a:graphicData uri="http://schemas.microsoft.com/office/powerpoint/2016/slidezoom">
                <pslz:sldZm>
                  <pslz:sldZmObj sldId="469" cId="3892571748">
                    <pslz:zmPr id="{C7433F01-13C4-40C3-9F16-75E4D80140BB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003" cy="22292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69BBA6B-AD64-4257-A636-3A2BDD2B3E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0810" y="1371599"/>
                <a:ext cx="3962003" cy="222920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2D41E71C-F576-4041-A4ED-91D9EBC636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782965"/>
                  </p:ext>
                </p:extLst>
              </p:nvPr>
            </p:nvGraphicFramePr>
            <p:xfrm>
              <a:off x="7466012" y="1371600"/>
              <a:ext cx="3962003" cy="2229207"/>
            </p:xfrm>
            <a:graphic>
              <a:graphicData uri="http://schemas.microsoft.com/office/powerpoint/2016/slidezoom">
                <pslz:sldZm>
                  <pslz:sldZmObj sldId="471" cId="8897495">
                    <pslz:zmPr id="{53108B6A-5C3A-4767-9474-7697C562308A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003" cy="22292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D41E71C-F576-4041-A4ED-91D9EBC636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66012" y="1371600"/>
                <a:ext cx="3962003" cy="222920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3ECD5705-64AF-4D56-AC50-139154DB14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5233576"/>
                  </p:ext>
                </p:extLst>
              </p:nvPr>
            </p:nvGraphicFramePr>
            <p:xfrm>
              <a:off x="760810" y="3762552"/>
              <a:ext cx="3962003" cy="2229207"/>
            </p:xfrm>
            <a:graphic>
              <a:graphicData uri="http://schemas.microsoft.com/office/powerpoint/2016/slidezoom">
                <pslz:sldZm>
                  <pslz:sldZmObj sldId="489" cId="519190524">
                    <pslz:zmPr id="{05D79C22-A0ED-442D-8329-C33BEEFE85A9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003" cy="22292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ECD5705-64AF-4D56-AC50-139154DB14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0810" y="3762552"/>
                <a:ext cx="3962003" cy="222920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AA3A218A-ECA0-468F-A809-F0A5C98ECD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9695507"/>
                  </p:ext>
                </p:extLst>
              </p:nvPr>
            </p:nvGraphicFramePr>
            <p:xfrm>
              <a:off x="7466012" y="3762552"/>
              <a:ext cx="3962003" cy="2229207"/>
            </p:xfrm>
            <a:graphic>
              <a:graphicData uri="http://schemas.microsoft.com/office/powerpoint/2016/slidezoom">
                <pslz:sldZm>
                  <pslz:sldZmObj sldId="478" cId="2441839128">
                    <pslz:zmPr id="{1FB525B3-25F8-4000-98F2-9D9012983BEE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2003" cy="22292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AA3A218A-ECA0-468F-A809-F0A5C98ECD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66012" y="3762552"/>
                <a:ext cx="3962003" cy="222920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442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5675399" cy="5570355"/>
          </a:xfrm>
        </p:spPr>
        <p:txBody>
          <a:bodyPr/>
          <a:lstStyle/>
          <a:p>
            <a:r>
              <a:rPr lang="en-US" dirty="0"/>
              <a:t>Create a mini </a:t>
            </a:r>
            <a:r>
              <a:rPr lang="en-US" dirty="0">
                <a:solidFill>
                  <a:srgbClr val="F3BE60"/>
                </a:solidFill>
              </a:rPr>
              <a:t>phonebook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JS front-end app</a:t>
            </a:r>
          </a:p>
          <a:p>
            <a:pPr lvl="1"/>
            <a:r>
              <a:rPr lang="en-US" dirty="0"/>
              <a:t>Hold your data in </a:t>
            </a:r>
            <a:r>
              <a:rPr lang="en-US" dirty="0">
                <a:solidFill>
                  <a:srgbClr val="F3BE60"/>
                </a:solidFill>
              </a:rPr>
              <a:t>Firebase</a:t>
            </a:r>
          </a:p>
          <a:p>
            <a:pPr lvl="2"/>
            <a:r>
              <a:rPr lang="en-US" dirty="0"/>
              <a:t>Disable the authentication to simplify your work</a:t>
            </a:r>
          </a:p>
          <a:p>
            <a:pPr lvl="1"/>
            <a:r>
              <a:rPr lang="en-US" dirty="0"/>
              <a:t>Implement "</a:t>
            </a:r>
            <a:r>
              <a:rPr lang="en-US" dirty="0">
                <a:solidFill>
                  <a:srgbClr val="F3BE60"/>
                </a:solidFill>
              </a:rPr>
              <a:t>list phones</a:t>
            </a:r>
            <a:r>
              <a:rPr lang="en-US" dirty="0"/>
              <a:t>", "</a:t>
            </a:r>
            <a:r>
              <a:rPr lang="en-US" dirty="0">
                <a:solidFill>
                  <a:srgbClr val="F3BE60"/>
                </a:solidFill>
              </a:rPr>
              <a:t>add phone</a:t>
            </a:r>
            <a:r>
              <a:rPr lang="en-US" dirty="0"/>
              <a:t>", "</a:t>
            </a:r>
            <a:r>
              <a:rPr lang="en-US" dirty="0">
                <a:solidFill>
                  <a:srgbClr val="F3BE60"/>
                </a:solidFill>
              </a:rPr>
              <a:t>delete phone</a:t>
            </a:r>
            <a:r>
              <a:rPr lang="en-US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Phonebook App in Firebase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D6638-D9B6-4D3E-8881-7F2644B1B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212" y="1066800"/>
            <a:ext cx="4227190" cy="514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82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>
                <a:hlinkClick r:id="rId2"/>
              </a:rPr>
              <a:t>https://console.firebase.google.com/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Create a new project</a:t>
            </a:r>
          </a:p>
          <a:p>
            <a:pPr>
              <a:spcBef>
                <a:spcPts val="1800"/>
              </a:spcBef>
            </a:pPr>
            <a:r>
              <a:rPr lang="en-US" dirty="0"/>
              <a:t>Enable public</a:t>
            </a:r>
            <a:br>
              <a:rPr lang="en-US" dirty="0"/>
            </a:br>
            <a:r>
              <a:rPr lang="en-US" dirty="0"/>
              <a:t>read / write</a:t>
            </a:r>
            <a:br>
              <a:rPr lang="en-US" dirty="0"/>
            </a:br>
            <a:r>
              <a:rPr lang="en-US" dirty="0"/>
              <a:t>access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Setup a Firebase DB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012" y="2057400"/>
            <a:ext cx="3934669" cy="42582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012" y="2743199"/>
            <a:ext cx="3311565" cy="357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15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Add Sample Data in Firebase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930" y="1121937"/>
            <a:ext cx="7824964" cy="528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27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Test Your REST Service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414" y="1146012"/>
            <a:ext cx="7343998" cy="529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7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Phonebook in Firebase – 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D6638-D9B6-4D3E-8881-7F2644B1B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5833" y="1066800"/>
            <a:ext cx="1864990" cy="2268506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DD52B7CB-3BE3-4659-9292-F86AEB85C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2" y="1180139"/>
            <a:ext cx="10670224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&lt;h1&gt;Phonebook&lt;/h1&gt;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id="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phonebook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btnLoad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"&gt;Load&lt;/button&gt;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&lt;h2&gt;Create Contact&lt;/h2&gt;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Person: &lt;input type="text" id="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Phone: &lt;input type="text" id="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phone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id="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btnCreate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"&gt;Create&lt;/button&gt;</a:t>
            </a:r>
          </a:p>
        </p:txBody>
      </p:sp>
    </p:spTree>
    <p:extLst>
      <p:ext uri="{BB962C8B-B14F-4D97-AF65-F5344CB8AC3E}">
        <p14:creationId xmlns:p14="http://schemas.microsoft.com/office/powerpoint/2010/main" val="2418074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Phonebook in Firebase – JS Core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D52B7CB-3BE3-4659-9292-F86AEB85C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2" y="1180139"/>
            <a:ext cx="1150620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$(function 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$('#btnLoad').click(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loadContacts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$('#btnCreate').click(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createContact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baseServiceUrl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'https://phonebook-nakov.firebaseio.com/phonebook’;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loadContacts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displayContacts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(contacts)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createContact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function 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deleteContact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(key)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352799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Phonebook in Firebase – JS Core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D52B7CB-3BE3-4659-9292-F86AEB85C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2" y="1180139"/>
            <a:ext cx="10670224" cy="4454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loadContacts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$("#phonebook").empty();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(baseServiceUrl + '.json’)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.then(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displayContacts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.catch(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$("#phonebook").append($("&lt;li&gt;Error&lt;/li&gt;"));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02859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Phonebook in Firebase – JS Core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D52B7CB-3BE3-4659-9292-F86AEB85C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2" y="1180139"/>
            <a:ext cx="10670224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displayContacts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(contacts)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key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 contacts)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person = contacts[key]['person’];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phone = contacts[key]['phone’];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li = $("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li.text(person + ': ' + phone + ' ‘);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$("#phonebook").append(li);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li.append($("&lt;button&gt;Delete&lt;/button&gt;")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.click(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deleteContact.bind(this, key)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53309B8-52DA-4770-9AF9-BFB34EA55E69}"/>
              </a:ext>
            </a:extLst>
          </p:cNvPr>
          <p:cNvSpPr/>
          <p:nvPr/>
        </p:nvSpPr>
        <p:spPr>
          <a:xfrm rot="10800000" flipV="1">
            <a:off x="6856412" y="5257800"/>
            <a:ext cx="3672000" cy="1267202"/>
          </a:xfrm>
          <a:prstGeom prst="wedgeRoundRectCallout">
            <a:avLst>
              <a:gd name="adj1" fmla="val 68746"/>
              <a:gd name="adj2" fmla="val -55759"/>
              <a:gd name="adj3" fmla="val 16667"/>
            </a:avLst>
          </a:prstGeom>
          <a:solidFill>
            <a:srgbClr val="603A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3BE60"/>
                </a:solidFill>
              </a:rPr>
              <a:t>Bind</a:t>
            </a:r>
            <a:r>
              <a:rPr lang="en-US" sz="2800" dirty="0"/>
              <a:t> the event handler with the </a:t>
            </a:r>
            <a:r>
              <a:rPr lang="en-US" sz="2800" dirty="0">
                <a:solidFill>
                  <a:srgbClr val="F3BE60"/>
                </a:solidFill>
              </a:rPr>
              <a:t>current key</a:t>
            </a:r>
            <a:endParaRPr lang="bg-BG" sz="2800" dirty="0">
              <a:solidFill>
                <a:srgbClr val="F3B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374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Phonebook in Firebase – JS Core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D52B7CB-3BE3-4659-9292-F86AEB85C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2" y="1180139"/>
            <a:ext cx="10670224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createContact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newContactJSON = 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JSON.stringify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person: $('#person').val(),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phone: $('#phone').val()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$.post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(baseServiceUrl + '.json', newContactJSON)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.then(loadContacts)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.catch(displayError);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$('#person').val(‘’);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$('#phone').val('');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6856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Phonebook in Firebase – JS Core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D52B7CB-3BE3-4659-9292-F86AEB85C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2" y="1180139"/>
            <a:ext cx="10670224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deleteContact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(key)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request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method: 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'DELETE'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url: baseServiceUrl + '/' + key + '.json’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(request)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.then(loadContacts)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.catch(displayError);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C142B50-33B4-4D34-8CB5-7F9CE91F7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2" y="5714298"/>
            <a:ext cx="10670224" cy="483960"/>
          </a:xfrm>
          <a:prstGeom prst="rect">
            <a:avLst/>
          </a:prstGeom>
          <a:noFill/>
          <a:ln w="12700">
            <a:noFill/>
          </a:ln>
        </p:spPr>
        <p:txBody>
          <a:bodyPr wrap="square" lIns="108000" tIns="72000" rIns="108000" bIns="72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Check your solution here: </a:t>
            </a:r>
            <a:r>
              <a:rPr lang="en-US" sz="2200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2"/>
              </a:rPr>
              <a:t>https://judge.softuni.bg/Contests/357</a:t>
            </a:r>
            <a:endParaRPr lang="en-US" sz="2200" noProof="1">
              <a:solidFill>
                <a:srgbClr val="F3BE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AC537AD-C353-4FCD-A92C-3CEDB0814A24}"/>
              </a:ext>
            </a:extLst>
          </p:cNvPr>
          <p:cNvSpPr/>
          <p:nvPr/>
        </p:nvSpPr>
        <p:spPr>
          <a:xfrm rot="10800000" flipV="1">
            <a:off x="7163235" y="861789"/>
            <a:ext cx="4419600" cy="1600200"/>
          </a:xfrm>
          <a:prstGeom prst="wedgeRoundRectCallout">
            <a:avLst>
              <a:gd name="adj1" fmla="val 63380"/>
              <a:gd name="adj2" fmla="val -18098"/>
              <a:gd name="adj3" fmla="val 16667"/>
            </a:avLst>
          </a:prstGeom>
          <a:solidFill>
            <a:srgbClr val="603A1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The correct contact </a:t>
            </a:r>
            <a:r>
              <a:rPr lang="en-US" sz="2800" dirty="0">
                <a:solidFill>
                  <a:srgbClr val="F3BE60"/>
                </a:solidFill>
              </a:rPr>
              <a:t>key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will come as parameter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(due to binding)</a:t>
            </a:r>
            <a:endParaRPr lang="bg-BG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485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7" name="Content Placeholder 2"/>
          <p:cNvSpPr>
            <a:spLocks noGrp="1"/>
          </p:cNvSpPr>
          <p:nvPr/>
        </p:nvSpPr>
        <p:spPr>
          <a:xfrm>
            <a:off x="192001" y="1794761"/>
            <a:ext cx="11804822" cy="326847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noProof="1"/>
              <a:t>front-end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747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14853" cy="5570355"/>
          </a:xfrm>
        </p:spPr>
        <p:txBody>
          <a:bodyPr>
            <a:normAutofit/>
          </a:bodyPr>
          <a:lstStyle/>
          <a:p>
            <a:r>
              <a:rPr lang="en-US" sz="3000" dirty="0"/>
              <a:t>AJAX sends asynchronous HTTP requests from JS</a:t>
            </a:r>
          </a:p>
          <a:p>
            <a:r>
              <a:rPr lang="en-US" sz="3000" dirty="0"/>
              <a:t>jQuery simplifies how developers use AJAX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3074" name="Picture 2" descr="Image result for learning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217" y="4778758"/>
            <a:ext cx="1460406" cy="146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exam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266" y="3581400"/>
            <a:ext cx="1553899" cy="155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1377743"/>
            <a:ext cx="2209800" cy="1412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752012" y="1881767"/>
            <a:ext cx="2108746" cy="2282193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86AF1495-0FB8-4383-B373-12F115B3E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028" y="2623652"/>
            <a:ext cx="7393624" cy="3469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$.ajax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({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url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method: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success: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error: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(respos) { …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(err) { …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3031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for Front-End – AJAX Intro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>
                <a:hlinkClick r:id="rId3"/>
              </a:rPr>
              <a:t>https://softuni.bg/courses/javascript-for-front-end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</a:rPr>
              <a:t>AJAX ==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A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synchronous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J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avaScript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A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nd </a:t>
            </a:r>
            <a:r>
              <a:rPr lang="en-US" b="1" dirty="0">
                <a:solidFill>
                  <a:srgbClr val="FBEEC9">
                    <a:lumMod val="75000"/>
                  </a:srgbClr>
                </a:solidFill>
              </a:rPr>
              <a:t>X</a:t>
            </a: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ML</a:t>
            </a:r>
          </a:p>
          <a:p>
            <a:pPr lvl="1"/>
            <a:r>
              <a:rPr lang="en-US" dirty="0"/>
              <a:t>Technique for background loading of dynamic content / data</a:t>
            </a:r>
            <a:endParaRPr lang="bg-BG" dirty="0"/>
          </a:p>
          <a:p>
            <a:pPr lvl="1"/>
            <a:r>
              <a:rPr lang="en-US" dirty="0"/>
              <a:t>Web pages / apps load data from the Web server and render it</a:t>
            </a:r>
          </a:p>
          <a:p>
            <a:pPr>
              <a:spcBef>
                <a:spcPts val="1200"/>
              </a:spcBef>
            </a:pPr>
            <a:r>
              <a:rPr lang="en-US" dirty="0"/>
              <a:t>Two types of AJAX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Partial page rendering</a:t>
            </a:r>
          </a:p>
          <a:p>
            <a:pPr lvl="2"/>
            <a:r>
              <a:rPr lang="en-US" dirty="0"/>
              <a:t>Load HTML fragment + show it in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JSON service</a:t>
            </a:r>
          </a:p>
          <a:p>
            <a:pPr lvl="2"/>
            <a:r>
              <a:rPr lang="en-US" dirty="0"/>
              <a:t>Load JSON object and display it with JavaScript / jQuery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AJAX?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060" y="3429000"/>
            <a:ext cx="3243352" cy="171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AJAX</a:t>
            </a:r>
            <a:r>
              <a:rPr lang="bg-BG" dirty="0"/>
              <a:t>: </a:t>
            </a:r>
            <a:r>
              <a:rPr lang="en-US" dirty="0"/>
              <a:t>Workflow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3433873" y="1128111"/>
            <a:ext cx="5763208" cy="649656"/>
            <a:chOff x="3433873" y="1128111"/>
            <a:chExt cx="5763208" cy="649656"/>
          </a:xfrm>
        </p:grpSpPr>
        <p:sp>
          <p:nvSpPr>
            <p:cNvPr id="9" name="Right Arrow 8"/>
            <p:cNvSpPr/>
            <p:nvPr/>
          </p:nvSpPr>
          <p:spPr>
            <a:xfrm>
              <a:off x="3433873" y="1472967"/>
              <a:ext cx="5763208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33873" y="1128111"/>
              <a:ext cx="54647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1. HTTP request (initial page load)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15287" y="1864408"/>
            <a:ext cx="5781794" cy="655116"/>
            <a:chOff x="3415287" y="1864408"/>
            <a:chExt cx="5781794" cy="655116"/>
          </a:xfrm>
        </p:grpSpPr>
        <p:sp>
          <p:nvSpPr>
            <p:cNvPr id="11" name="Right Arrow 10"/>
            <p:cNvSpPr/>
            <p:nvPr/>
          </p:nvSpPr>
          <p:spPr>
            <a:xfrm rot="10800000">
              <a:off x="3415287" y="2214724"/>
              <a:ext cx="5781794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55172" y="1864408"/>
              <a:ext cx="395358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2. HTTP response (HTML page)</a:t>
              </a:r>
            </a:p>
          </p:txBody>
        </p:sp>
      </p:grpSp>
      <p:cxnSp>
        <p:nvCxnSpPr>
          <p:cNvPr id="14" name="Straight Connector 13"/>
          <p:cNvCxnSpPr/>
          <p:nvPr/>
        </p:nvCxnSpPr>
        <p:spPr>
          <a:xfrm>
            <a:off x="2848292" y="1151121"/>
            <a:ext cx="0" cy="524967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528492" y="1151120"/>
            <a:ext cx="0" cy="524967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200764" y="2604913"/>
            <a:ext cx="5996317" cy="769042"/>
            <a:chOff x="3200764" y="2604913"/>
            <a:chExt cx="5996317" cy="769042"/>
          </a:xfrm>
        </p:grpSpPr>
        <p:sp>
          <p:nvSpPr>
            <p:cNvPr id="19" name="Right Arrow 18"/>
            <p:cNvSpPr/>
            <p:nvPr/>
          </p:nvSpPr>
          <p:spPr>
            <a:xfrm>
              <a:off x="5257800" y="2946442"/>
              <a:ext cx="3939281" cy="325078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7799" y="2604913"/>
              <a:ext cx="36407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AJAX request</a:t>
              </a:r>
            </a:p>
          </p:txBody>
        </p:sp>
        <p:sp>
          <p:nvSpPr>
            <p:cNvPr id="25" name="Flowchart: Alternate Process 24"/>
            <p:cNvSpPr/>
            <p:nvPr/>
          </p:nvSpPr>
          <p:spPr>
            <a:xfrm>
              <a:off x="3200764" y="2817781"/>
              <a:ext cx="1964008" cy="556174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UI Interaction</a:t>
              </a:r>
              <a:endParaRPr lang="en-GB" sz="22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195138" y="4349683"/>
            <a:ext cx="1964008" cy="1817437"/>
            <a:chOff x="3195138" y="4390323"/>
            <a:chExt cx="1964008" cy="1817437"/>
          </a:xfrm>
        </p:grpSpPr>
        <p:sp>
          <p:nvSpPr>
            <p:cNvPr id="29" name="Right Arrow 28"/>
            <p:cNvSpPr/>
            <p:nvPr/>
          </p:nvSpPr>
          <p:spPr>
            <a:xfrm rot="5400000">
              <a:off x="3776260" y="4631000"/>
              <a:ext cx="777880" cy="296525"/>
            </a:xfrm>
            <a:prstGeom prst="rightArrow">
              <a:avLst>
                <a:gd name="adj1" fmla="val 35365"/>
                <a:gd name="adj2" fmla="val 766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30" name="Flowchart: Alternate Process 29"/>
            <p:cNvSpPr/>
            <p:nvPr/>
          </p:nvSpPr>
          <p:spPr>
            <a:xfrm>
              <a:off x="3195138" y="5279963"/>
              <a:ext cx="1964008" cy="927797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Modify the page DOM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195138" y="3422060"/>
            <a:ext cx="6001943" cy="1034950"/>
            <a:chOff x="3195138" y="3422060"/>
            <a:chExt cx="6001943" cy="1034950"/>
          </a:xfrm>
        </p:grpSpPr>
        <p:sp>
          <p:nvSpPr>
            <p:cNvPr id="21" name="Flowchart: Alternate Process 20"/>
            <p:cNvSpPr/>
            <p:nvPr/>
          </p:nvSpPr>
          <p:spPr>
            <a:xfrm>
              <a:off x="3195138" y="3634821"/>
              <a:ext cx="1964008" cy="556174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AJAX handler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 rot="10800000">
              <a:off x="5201646" y="3786401"/>
              <a:ext cx="3995434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37742" y="3422060"/>
              <a:ext cx="36593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AJAX response (asynchronous)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37742" y="4026123"/>
              <a:ext cx="36593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Returns data as JSON / HTML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8012" y="2273341"/>
            <a:ext cx="2116982" cy="2458833"/>
            <a:chOff x="1785220" y="3851122"/>
            <a:chExt cx="2116982" cy="2458833"/>
          </a:xfrm>
        </p:grpSpPr>
        <p:pic>
          <p:nvPicPr>
            <p:cNvPr id="28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1857837" y="5786735"/>
              <a:ext cx="18229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Web Client</a:t>
              </a:r>
            </a:p>
          </p:txBody>
        </p:sp>
        <p:pic>
          <p:nvPicPr>
            <p:cNvPr id="34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9768564" y="2320495"/>
            <a:ext cx="2005288" cy="2465792"/>
            <a:chOff x="8060004" y="3823226"/>
            <a:chExt cx="2005288" cy="2465792"/>
          </a:xfrm>
        </p:grpSpPr>
        <p:sp>
          <p:nvSpPr>
            <p:cNvPr id="36" name="TextBox 35"/>
            <p:cNvSpPr txBox="1"/>
            <p:nvPr/>
          </p:nvSpPr>
          <p:spPr>
            <a:xfrm>
              <a:off x="8060004" y="5765798"/>
              <a:ext cx="2005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Web Server</a:t>
              </a:r>
            </a:p>
          </p:txBody>
        </p:sp>
        <p:pic>
          <p:nvPicPr>
            <p:cNvPr id="37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/>
          <p:cNvGrpSpPr/>
          <p:nvPr/>
        </p:nvGrpSpPr>
        <p:grpSpPr>
          <a:xfrm>
            <a:off x="5397084" y="4957174"/>
            <a:ext cx="2907128" cy="1493010"/>
            <a:chOff x="5397084" y="4947014"/>
            <a:chExt cx="2907128" cy="1493010"/>
          </a:xfrm>
        </p:grpSpPr>
        <p:pic>
          <p:nvPicPr>
            <p:cNvPr id="1026" name="Picture 2" descr="http://cdn2.hubspot.net/hubfs/295648/computer-icon-1.png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6819" y="4947014"/>
              <a:ext cx="1777393" cy="1493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ight Arrow 8"/>
            <p:cNvSpPr/>
            <p:nvPr/>
          </p:nvSpPr>
          <p:spPr>
            <a:xfrm>
              <a:off x="5397084" y="5530731"/>
              <a:ext cx="880971" cy="325576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278578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22C1ECDA-1B87-41CF-B98C-68E3A3363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50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192ADA62-85E7-4A48-BFAF-613D5A63E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31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3300" y="4836160"/>
            <a:ext cx="9832319" cy="820600"/>
          </a:xfrm>
        </p:spPr>
        <p:txBody>
          <a:bodyPr/>
          <a:lstStyle/>
          <a:p>
            <a:r>
              <a:rPr lang="en-US" dirty="0"/>
              <a:t>jQuery AJAX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73300" y="5754968"/>
            <a:ext cx="9832319" cy="688256"/>
          </a:xfrm>
        </p:spPr>
        <p:txBody>
          <a:bodyPr/>
          <a:lstStyle/>
          <a:p>
            <a:r>
              <a:rPr lang="en-US" dirty="0"/>
              <a:t>Simplified AJAX Calls with jQuery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73" y="1793240"/>
            <a:ext cx="9765573" cy="2663340"/>
          </a:xfrm>
          <a:prstGeom prst="roundRect">
            <a:avLst>
              <a:gd name="adj" fmla="val 2300"/>
            </a:avLst>
          </a:prstGeom>
          <a:ln>
            <a:solidFill>
              <a:srgbClr val="0099CC">
                <a:alpha val="50196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889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/>
              <a:t> dramatically simplifies how developer make AJAX calls</a:t>
            </a:r>
          </a:p>
          <a:p>
            <a:r>
              <a:rPr lang="en-US" dirty="0"/>
              <a:t>Problem: 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page</a:t>
            </a:r>
            <a:r>
              <a:rPr lang="en-US" dirty="0"/>
              <a:t> holding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button</a:t>
            </a:r>
          </a:p>
          <a:p>
            <a:pPr lvl="1"/>
            <a:r>
              <a:rPr lang="en-US" dirty="0"/>
              <a:t>Clicking the button should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load a html fragment </a:t>
            </a:r>
            <a:r>
              <a:rPr lang="en-US" dirty="0"/>
              <a:t>and display it inside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div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AJAX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3733800"/>
            <a:ext cx="5278565" cy="24779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012" y="3733800"/>
            <a:ext cx="4690777" cy="2466404"/>
          </a:xfrm>
          <a:prstGeom prst="rect">
            <a:avLst/>
          </a:prstGeom>
        </p:spPr>
      </p:pic>
      <p:sp>
        <p:nvSpPr>
          <p:cNvPr id="14" name="Arrow: Right 13"/>
          <p:cNvSpPr/>
          <p:nvPr/>
        </p:nvSpPr>
        <p:spPr>
          <a:xfrm>
            <a:off x="2303868" y="5764257"/>
            <a:ext cx="4191000" cy="228600"/>
          </a:xfrm>
          <a:prstGeom prst="rightArrow">
            <a:avLst>
              <a:gd name="adj1" fmla="val 28667"/>
              <a:gd name="adj2" fmla="val 10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1582707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731</TotalTime>
  <Words>1515</Words>
  <Application>Microsoft Office PowerPoint</Application>
  <PresentationFormat>Custom</PresentationFormat>
  <Paragraphs>262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Consolas</vt:lpstr>
      <vt:lpstr>Wingdings</vt:lpstr>
      <vt:lpstr>Wingdings 2</vt:lpstr>
      <vt:lpstr>SoftUni 16x9</vt:lpstr>
      <vt:lpstr>AJAX and jQuery AJAX</vt:lpstr>
      <vt:lpstr>Table of Contents</vt:lpstr>
      <vt:lpstr>Have a Question?</vt:lpstr>
      <vt:lpstr>What is AJAX?</vt:lpstr>
      <vt:lpstr>AJAX: Workflow</vt:lpstr>
      <vt:lpstr>PowerPoint Presentation</vt:lpstr>
      <vt:lpstr>PowerPoint Presentation</vt:lpstr>
      <vt:lpstr>jQuery AJAX</vt:lpstr>
      <vt:lpstr>jQuery AJAX</vt:lpstr>
      <vt:lpstr>Solution: jQuery.load()</vt:lpstr>
      <vt:lpstr>Handling Errors</vt:lpstr>
      <vt:lpstr>Problem: Load GitHub Repos with AJAX</vt:lpstr>
      <vt:lpstr>Solution: Load GitHub Repos with AJAX</vt:lpstr>
      <vt:lpstr>Solution: Load GitHub Repos with AJAX (2)</vt:lpstr>
      <vt:lpstr>Firebase</vt:lpstr>
      <vt:lpstr>Introduction to Firebase</vt:lpstr>
      <vt:lpstr>Introduction to Firebase</vt:lpstr>
      <vt:lpstr>Firebase</vt:lpstr>
      <vt:lpstr>AJAX - Examples</vt:lpstr>
      <vt:lpstr>Problem: Phonebook App in Firebase</vt:lpstr>
      <vt:lpstr>Solution: Setup a Firebase DB</vt:lpstr>
      <vt:lpstr>Solution: Add Sample Data in Firebase</vt:lpstr>
      <vt:lpstr>Solution: Test Your REST Service</vt:lpstr>
      <vt:lpstr>Solution: Phonebook in Firebase – HTML</vt:lpstr>
      <vt:lpstr>Solution: Phonebook in Firebase – JS Core</vt:lpstr>
      <vt:lpstr>Solution: Phonebook in Firebase – JS Core</vt:lpstr>
      <vt:lpstr>Solution: Phonebook in Firebase – JS Core</vt:lpstr>
      <vt:lpstr>Solution: Phonebook in Firebase – JS Core</vt:lpstr>
      <vt:lpstr>Solution: Phonebook in Firebase – JS Core</vt:lpstr>
      <vt:lpstr>Summary</vt:lpstr>
      <vt:lpstr>JavaScript for Front-End – AJAX Intro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zdravkozdravkov@my.smccd.edu</cp:lastModifiedBy>
  <cp:revision>170</cp:revision>
  <dcterms:created xsi:type="dcterms:W3CDTF">2014-01-02T17:00:34Z</dcterms:created>
  <dcterms:modified xsi:type="dcterms:W3CDTF">2019-09-26T18:18:08Z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